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66" r:id="rId7"/>
    <p:sldId id="271" r:id="rId8"/>
    <p:sldId id="277" r:id="rId9"/>
    <p:sldId id="278" r:id="rId10"/>
    <p:sldId id="279" r:id="rId11"/>
    <p:sldId id="280" r:id="rId12"/>
    <p:sldId id="281" r:id="rId13"/>
    <p:sldId id="282" r:id="rId14"/>
    <p:sldId id="273" r:id="rId15"/>
    <p:sldId id="284" r:id="rId16"/>
    <p:sldId id="285" r:id="rId17"/>
    <p:sldId id="276" r:id="rId1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6715" autoAdjust="0"/>
  </p:normalViewPr>
  <p:slideViewPr>
    <p:cSldViewPr snapToGrid="0">
      <p:cViewPr varScale="1">
        <p:scale>
          <a:sx n="159" d="100"/>
          <a:sy n="159" d="100"/>
        </p:scale>
        <p:origin x="21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19/05/2023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3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454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838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59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1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0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6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5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4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5400" noProof="0"/>
              <a:t>Click to edit Master title style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>
                <a:solidFill>
                  <a:schemeClr val="accent1"/>
                </a:solidFill>
              </a:rPr>
              <a:t>Click to edit Master subtitle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Product Sales Method Analysis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MD </a:t>
            </a:r>
            <a:r>
              <a:rPr lang="en-GB" dirty="0" err="1"/>
              <a:t>Zehan</a:t>
            </a:r>
            <a:r>
              <a:rPr lang="en-GB" dirty="0"/>
              <a:t> </a:t>
            </a:r>
            <a:r>
              <a:rPr lang="en-GB" dirty="0" err="1"/>
              <a:t>Alam</a:t>
            </a:r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D1A6C-0275-282A-EAB0-D3FF33119A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396" r="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Revenue by States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33B4B-C4C7-90C4-89AE-BCB56943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5" y="1381427"/>
            <a:ext cx="8581937" cy="4899422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9E623DB-3DC7-677C-9F18-DF358BA76F81}"/>
              </a:ext>
            </a:extLst>
          </p:cNvPr>
          <p:cNvSpPr txBox="1">
            <a:spLocks/>
          </p:cNvSpPr>
          <p:nvPr/>
        </p:nvSpPr>
        <p:spPr>
          <a:xfrm>
            <a:off x="9545581" y="2024715"/>
            <a:ext cx="1820411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05192D"/>
                </a:solidFill>
              </a:rPr>
              <a:t>Top 4 States: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California</a:t>
            </a:r>
          </a:p>
          <a:p>
            <a:pPr>
              <a:buFont typeface="Wingdings" pitchFamily="2" charset="2"/>
              <a:buChar char="Ø"/>
            </a:pPr>
            <a:r>
              <a:rPr lang="en-GB" sz="2000" i="0" u="none" strike="noStrike" dirty="0">
                <a:solidFill>
                  <a:srgbClr val="05192D"/>
                </a:solidFill>
                <a:effectLst/>
              </a:rPr>
              <a:t> Texas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 New York</a:t>
            </a:r>
          </a:p>
          <a:p>
            <a:pPr>
              <a:buFont typeface="Wingdings" pitchFamily="2" charset="2"/>
              <a:buChar char="Ø"/>
            </a:pPr>
            <a:r>
              <a:rPr lang="en-GB" sz="2000" i="0" u="none" strike="noStrike" dirty="0">
                <a:solidFill>
                  <a:srgbClr val="05192D"/>
                </a:solidFill>
                <a:effectLst/>
              </a:rPr>
              <a:t> Florida</a:t>
            </a:r>
          </a:p>
        </p:txBody>
      </p:sp>
    </p:spTree>
    <p:extLst>
      <p:ext uri="{BB962C8B-B14F-4D97-AF65-F5344CB8AC3E}">
        <p14:creationId xmlns:p14="http://schemas.microsoft.com/office/powerpoint/2010/main" val="5934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8970" y="3206915"/>
            <a:ext cx="4756714" cy="1217976"/>
          </a:xfrm>
        </p:spPr>
        <p:txBody>
          <a:bodyPr rtlCol="0"/>
          <a:lstStyle/>
          <a:p>
            <a:pPr rtl="0">
              <a:buFont typeface="Wingdings" pitchFamily="2" charset="2"/>
              <a:buChar char="Ø"/>
            </a:pPr>
            <a:r>
              <a:rPr lang="en-GB" dirty="0"/>
              <a:t> Revenue over the Weeks</a:t>
            </a:r>
          </a:p>
          <a:p>
            <a:pPr rtl="0">
              <a:buFont typeface="Wingdings" pitchFamily="2" charset="2"/>
              <a:buChar char="Ø"/>
            </a:pPr>
            <a:r>
              <a:rPr lang="en-GB" dirty="0"/>
              <a:t> Total revenue over $200k per week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Product Sales Method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11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EC211-E2D8-DF54-CEFC-EB082B7E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317" y="1710515"/>
            <a:ext cx="4978973" cy="4179316"/>
          </a:xfrm>
          <a:prstGeom prst="rect">
            <a:avLst/>
          </a:prstGeom>
        </p:spPr>
      </p:pic>
      <p:sp>
        <p:nvSpPr>
          <p:cNvPr id="17" name="Title 8">
            <a:extLst>
              <a:ext uri="{FF2B5EF4-FFF2-40B4-BE49-F238E27FC236}">
                <a16:creationId xmlns:a16="http://schemas.microsoft.com/office/drawing/2014/main" id="{7A942664-F1C0-BEF2-186A-F8B7B19D1426}"/>
              </a:ext>
            </a:extLst>
          </p:cNvPr>
          <p:cNvSpPr txBox="1">
            <a:spLocks/>
          </p:cNvSpPr>
          <p:nvPr/>
        </p:nvSpPr>
        <p:spPr>
          <a:xfrm>
            <a:off x="686709" y="2217946"/>
            <a:ext cx="5201236" cy="95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Business Metrics</a:t>
            </a:r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 dirty="0"/>
              <a:t>Recommendation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776942"/>
            <a:ext cx="6599238" cy="536089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By closely monitoring key metrics, we can track the revenue trend to determine if it is increasing or not.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It is advisable to concentrate our efforts on the "Email" method.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 Maintain a regular cadence of sending emails every two to three weeks.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 Enhance the quality of advertisements included in these emails to attract more customers.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 dirty="0"/>
              <a:t>Recommendation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776942"/>
            <a:ext cx="6599238" cy="536089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To maximize our marketing efforts, it is recommended to intensify our efforts in "California," "Texas," "New York," and "Florida". If we have resource using "Email + Call" method use this alongside "Email" method, as it gives higher revenue per customer and these states have higher chances of getting customer.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To gain more insights, it would be beneficial to gather additional information like "customer satisfaction", "their needs" for further research.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6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900" b="13849"/>
          <a:stretch/>
        </p:blipFill>
        <p:spPr>
          <a:xfrm>
            <a:off x="0" y="0"/>
            <a:ext cx="9144000" cy="4532313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/>
          <a:p>
            <a:pPr rtl="0"/>
            <a:r>
              <a:rPr lang="en-GB" sz="3600" dirty="0"/>
              <a:t>Product Sales Method Analysis</a:t>
            </a:r>
          </a:p>
          <a:p>
            <a:pPr rtl="0"/>
            <a:br>
              <a:rPr lang="en-GB" b="0" dirty="0"/>
            </a:br>
            <a:r>
              <a:rPr lang="en-GB" dirty="0"/>
              <a:t>By</a:t>
            </a:r>
          </a:p>
          <a:p>
            <a:pPr rtl="0"/>
            <a:r>
              <a:rPr lang="en-GB" dirty="0" err="1"/>
              <a:t>Zehan</a:t>
            </a:r>
            <a:r>
              <a:rPr lang="en-GB" dirty="0"/>
              <a:t> </a:t>
            </a:r>
            <a:r>
              <a:rPr lang="en-GB" dirty="0" err="1"/>
              <a:t>Alam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Product Sales Method Analysis</a:t>
            </a: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6602" r="6602"/>
          <a:stretch/>
        </p:blipFill>
        <p:spPr>
          <a:xfrm>
            <a:off x="9144000" y="4532314"/>
            <a:ext cx="3048000" cy="232568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en-GB" smtClean="0"/>
              <a:pPr lvl="0" rtl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3" y="365124"/>
            <a:ext cx="9523655" cy="1501327"/>
          </a:xfrm>
        </p:spPr>
        <p:txBody>
          <a:bodyPr/>
          <a:lstStyle/>
          <a:p>
            <a:r>
              <a:rPr lang="en-GB" dirty="0"/>
              <a:t>About Pens and Printer’s</a:t>
            </a:r>
            <a:br>
              <a:rPr lang="en-GB" dirty="0"/>
            </a:br>
            <a:r>
              <a:rPr lang="en-GB" dirty="0"/>
              <a:t>New Product Sales Methods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05638DD-EE09-836B-7E6E-A67037D67F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056" r="13056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In past six weeks, we’re running a campaign to boost sales of our newly launched stationary products.</a:t>
            </a:r>
            <a:r>
              <a:rPr lang="en-GB" i="1" dirty="0"/>
              <a:t> </a:t>
            </a:r>
            <a:br>
              <a:rPr lang="en-GB" i="1" dirty="0"/>
            </a:br>
            <a:endParaRPr lang="en-GB" dirty="0"/>
          </a:p>
          <a:p>
            <a:r>
              <a:rPr lang="en-GB" dirty="0"/>
              <a:t>We have utilized three different strategies: 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Email: </a:t>
            </a:r>
            <a:r>
              <a:rPr lang="en-GB" dirty="0"/>
              <a:t>Received an email when the product line was launched, and a further email three weeks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Call: </a:t>
            </a:r>
            <a:r>
              <a:rPr lang="en-GB" dirty="0"/>
              <a:t>A 30-minute call from the sales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Email + Call: </a:t>
            </a:r>
            <a:r>
              <a:rPr lang="en-GB" dirty="0"/>
              <a:t>First sent the product information in an  email, then called a week later by the sales team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Goals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776942"/>
            <a:ext cx="6599238" cy="536089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/>
              <a:t>How many customers were there for each approach?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What does the spread of the revenue look like overall? And for each method?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Was there any difference in revenue over time for each of the methods?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Based on the data, which method would I recommend we continue to use?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Number of Customers For Each Sales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4</a:t>
            </a:fld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507BBE-BD67-F8AE-CD8A-46AC6D4A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95" y="1719802"/>
            <a:ext cx="5243024" cy="4127732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15,000 Recorded Data</a:t>
            </a:r>
          </a:p>
          <a:p>
            <a:pPr>
              <a:buFont typeface="Wingdings" pitchFamily="2" charset="2"/>
              <a:buChar char="Ø"/>
            </a:pPr>
            <a:endParaRPr lang="en-GB" sz="2000" dirty="0">
              <a:solidFill>
                <a:srgbClr val="05192D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Nearly 50% of our customers were acquired through “Email” method</a:t>
            </a:r>
            <a:br>
              <a:rPr lang="en-GB" sz="2000" b="0" i="0" u="none" strike="noStrike" dirty="0">
                <a:solidFill>
                  <a:srgbClr val="05192D"/>
                </a:solidFill>
                <a:effectLst/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 “Call” method brings double the number of customers than “Email + Call” method</a:t>
            </a:r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Comparing Number of Customer and Revenue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5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71A61-262B-2831-05C7-B08B5CB5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21" y="1452675"/>
            <a:ext cx="8155556" cy="44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Distribution of Revenue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6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It’s </a:t>
            </a:r>
            <a:r>
              <a:rPr lang="en-GB" sz="2000" b="1" i="0" u="none" strike="noStrike" dirty="0">
                <a:solidFill>
                  <a:srgbClr val="05192D"/>
                </a:solidFill>
                <a:effectLst/>
              </a:rPr>
              <a:t>Multimodal</a:t>
            </a: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distribution graph.</a:t>
            </a:r>
            <a:br>
              <a:rPr lang="en-GB" sz="2000" b="0" i="0" u="none" strike="noStrike" dirty="0">
                <a:solidFill>
                  <a:srgbClr val="05192D"/>
                </a:solidFill>
                <a:effectLst/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 Two prominent spikes indicates that a significant portion of our customers made purchases of approximately </a:t>
            </a:r>
            <a:r>
              <a:rPr lang="en-GB" sz="2000" b="1" dirty="0"/>
              <a:t>50$ or 100$ </a:t>
            </a:r>
            <a:r>
              <a:rPr lang="en-GB" sz="2000" dirty="0"/>
              <a:t>worth of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AEF32-60E8-F3EB-33BC-D83A8454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" y="1743714"/>
            <a:ext cx="4895663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33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Distribution of Revenue for Each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7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"Email + Call" method generates the highest revenue per customer</a:t>
            </a:r>
            <a:br>
              <a:rPr lang="en-GB" sz="2000" b="0" i="0" u="none" strike="noStrike" dirty="0">
                <a:solidFill>
                  <a:srgbClr val="05192D"/>
                </a:solidFill>
                <a:effectLst/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"Email" method occasionally matches the revenue of the "Email + Call"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15807-1067-460C-909B-117C8A39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" y="1794397"/>
            <a:ext cx="5269992" cy="39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2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Revenue Over The Weeks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8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 Total Revenue per week were between </a:t>
            </a:r>
            <a:r>
              <a:rPr lang="en-GB" sz="2000" b="1" dirty="0">
                <a:solidFill>
                  <a:srgbClr val="05192D"/>
                </a:solidFill>
              </a:rPr>
              <a:t>$200k to $300k</a:t>
            </a:r>
            <a:br>
              <a:rPr lang="en-GB" sz="2000" dirty="0">
                <a:solidFill>
                  <a:srgbClr val="05192D"/>
                </a:solidFill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Revenue peaked at first week</a:t>
            </a:r>
            <a:br>
              <a:rPr lang="en-GB" sz="2000" b="0" i="0" u="none" strike="noStrike" dirty="0">
                <a:solidFill>
                  <a:srgbClr val="05192D"/>
                </a:solidFill>
                <a:effectLst/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During the third week, in the "Email" method we've </a:t>
            </a:r>
            <a:r>
              <a:rPr lang="en-GB" sz="2000" b="1" i="0" u="none" strike="noStrike" dirty="0">
                <a:solidFill>
                  <a:srgbClr val="05192D"/>
                </a:solidFill>
                <a:effectLst/>
              </a:rPr>
              <a:t>sent a second email</a:t>
            </a: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 to customers</a:t>
            </a:r>
            <a:endParaRPr lang="en-GB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336C1-83D6-723E-575E-E7FA414A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" y="1578623"/>
            <a:ext cx="5269992" cy="44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Revenue Over The Weeks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Product Sales Method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9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"Email + Call" method surpasses the revenue generated by the "Email" strategy between week four and five</a:t>
            </a:r>
            <a:br>
              <a:rPr lang="en-GB" sz="2000" b="0" i="0" u="none" strike="noStrike" dirty="0">
                <a:solidFill>
                  <a:srgbClr val="05192D"/>
                </a:solidFill>
                <a:effectLst/>
              </a:rPr>
            </a:br>
            <a:endParaRPr lang="en-GB" sz="2000" b="0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 D</a:t>
            </a:r>
            <a:r>
              <a:rPr lang="en-GB" sz="2000" b="0" i="0" u="none" strike="noStrike" dirty="0">
                <a:solidFill>
                  <a:srgbClr val="05192D"/>
                </a:solidFill>
                <a:effectLst/>
              </a:rPr>
              <a:t>iscontinue the "Call" method</a:t>
            </a:r>
            <a:br>
              <a:rPr lang="en-GB" sz="2000" b="1" i="0" u="none" strike="noStrike" dirty="0">
                <a:solidFill>
                  <a:srgbClr val="05192D"/>
                </a:solidFill>
                <a:effectLst/>
              </a:rPr>
            </a:br>
            <a:endParaRPr lang="en-GB" sz="2000" b="1" i="0" u="none" strike="noStrike" dirty="0">
              <a:solidFill>
                <a:srgbClr val="05192D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sz="2000" i="0" u="none" strike="noStrike" dirty="0">
                <a:solidFill>
                  <a:srgbClr val="05192D"/>
                </a:solidFill>
                <a:effectLst/>
              </a:rPr>
              <a:t> </a:t>
            </a:r>
            <a:r>
              <a:rPr lang="en-GB" sz="2000" dirty="0">
                <a:solidFill>
                  <a:srgbClr val="05192D"/>
                </a:solidFill>
              </a:rPr>
              <a:t>”Email” method brings highest revenue and customers, but “Email + Call” method brings much more revenue from a single customer</a:t>
            </a:r>
            <a:endParaRPr lang="en-GB" sz="2000" i="0" u="none" strike="noStrike" dirty="0">
              <a:solidFill>
                <a:srgbClr val="05192D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1697E-8187-D07E-E619-D494B7EA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" y="1628852"/>
            <a:ext cx="5269992" cy="430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4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166</TotalTime>
  <Words>652</Words>
  <Application>Microsoft Macintosh PowerPoint</Application>
  <PresentationFormat>Widescreen</PresentationFormat>
  <Paragraphs>94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Wingdings</vt:lpstr>
      <vt:lpstr>ColorBlockVTI</vt:lpstr>
      <vt:lpstr>Product Sales Method Analysis</vt:lpstr>
      <vt:lpstr>About Pens and Printer’s New Product Sales Methods</vt:lpstr>
      <vt:lpstr>Goals</vt:lpstr>
      <vt:lpstr>Number of Customers For Each Sales Method</vt:lpstr>
      <vt:lpstr>Comparing Number of Customer and Revenue</vt:lpstr>
      <vt:lpstr>Distribution of Revenue</vt:lpstr>
      <vt:lpstr>Distribution of Revenue for Each Method</vt:lpstr>
      <vt:lpstr>Revenue Over The Weeks</vt:lpstr>
      <vt:lpstr>Revenue Over The Weeks</vt:lpstr>
      <vt:lpstr>Revenue by States</vt:lpstr>
      <vt:lpstr>PowerPoint Presentation</vt:lpstr>
      <vt:lpstr>Recommendation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Zehan Alam</dc:creator>
  <cp:lastModifiedBy>Zehan Alam</cp:lastModifiedBy>
  <cp:revision>11</cp:revision>
  <dcterms:created xsi:type="dcterms:W3CDTF">2023-05-19T13:11:53Z</dcterms:created>
  <dcterms:modified xsi:type="dcterms:W3CDTF">2023-05-19T17:55:55Z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